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32" r:id="rId2"/>
    <p:sldId id="454" r:id="rId3"/>
    <p:sldId id="435" r:id="rId4"/>
    <p:sldId id="508" r:id="rId5"/>
    <p:sldId id="513" r:id="rId6"/>
    <p:sldId id="460" r:id="rId7"/>
    <p:sldId id="514" r:id="rId8"/>
    <p:sldId id="515" r:id="rId9"/>
    <p:sldId id="518" r:id="rId10"/>
    <p:sldId id="519" r:id="rId11"/>
    <p:sldId id="516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0" clrIdx="0"/>
  <p:cmAuthor id="1" name="德迪 王" initials="德迪" lastIdx="1" clrIdx="0"/>
  <p:cmAuthor id="2" name="作者" initials="A" lastIdx="0" clrIdx="1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D"/>
    <a:srgbClr val="F9633E"/>
    <a:srgbClr val="FFCB25"/>
    <a:srgbClr val="FFE081"/>
    <a:srgbClr val="117FF8"/>
    <a:srgbClr val="696DF2"/>
    <a:srgbClr val="0ECBB7"/>
    <a:srgbClr val="3D9CF9"/>
    <a:srgbClr val="558CEF"/>
    <a:srgbClr val="126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8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2023/11/10</a:t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‹#›</a:t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047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2023/11/10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238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6452DC-D90C-7F44-28E6-8568C2231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4" t="32183" r="33706" b="23907"/>
          <a:stretch/>
        </p:blipFill>
        <p:spPr>
          <a:xfrm flipH="1">
            <a:off x="1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17F793-0172-1B70-3CC9-9138A653AE3D}"/>
              </a:ext>
            </a:extLst>
          </p:cNvPr>
          <p:cNvSpPr/>
          <p:nvPr userDrawn="1"/>
        </p:nvSpPr>
        <p:spPr>
          <a:xfrm>
            <a:off x="299595" y="202557"/>
            <a:ext cx="11713580" cy="6452886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F9633E"/>
                </a:gs>
                <a:gs pos="100000">
                  <a:srgbClr val="FFE081"/>
                </a:gs>
              </a:gsLst>
              <a:lin ang="5400000" scaled="1"/>
            </a:gradFill>
          </a:ln>
          <a:effectLst>
            <a:outerShdw blurRad="63500" sx="101000" sy="101000" algn="ctr" rotWithShape="0">
              <a:srgbClr val="FFE08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3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egistry.npmmirror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FE05D0-247D-6169-3C18-6BF8A4E8BCD9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465087-4103-6287-DF57-18D4E709B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C7048B4-F356-C642-BAEF-2D2FD5D71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14" t="48307" b="17197"/>
            <a:stretch/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341F519-7622-0DAD-2FCC-FBA2BF221379}"/>
              </a:ext>
            </a:extLst>
          </p:cNvPr>
          <p:cNvSpPr txBox="1"/>
          <p:nvPr/>
        </p:nvSpPr>
        <p:spPr>
          <a:xfrm>
            <a:off x="1051034" y="2072804"/>
            <a:ext cx="9540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现在前端入门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D62D41-3AA4-C1C7-1682-79C7AF103795}"/>
              </a:ext>
            </a:extLst>
          </p:cNvPr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61B3888-3644-E0A7-82C6-A72B31E4AC92}"/>
                </a:ext>
              </a:extLst>
            </p:cNvPr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2258B8F-FDF5-BDD7-1555-1CB97573F397}"/>
                </a:ext>
              </a:extLst>
            </p:cNvPr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实验五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E86D91-BD3C-653D-FD07-6EEDAFB42D81}"/>
              </a:ext>
            </a:extLst>
          </p:cNvPr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77A4490-8767-D402-623F-E9188957D069}"/>
                </a:ext>
              </a:extLst>
            </p:cNvPr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B8D8EB7-8744-352F-A87C-0C8A30D9B114}"/>
                </a:ext>
              </a:extLst>
            </p:cNvPr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322E8FC-D1CD-EFDC-6F8C-05A06B8933E9}"/>
              </a:ext>
            </a:extLst>
          </p:cNvPr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6AF7810-46E0-3480-8DA1-934953571161}"/>
              </a:ext>
            </a:extLst>
          </p:cNvPr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>
            <a:extLst>
              <a:ext uri="{FF2B5EF4-FFF2-40B4-BE49-F238E27FC236}">
                <a16:creationId xmlns:a16="http://schemas.microsoft.com/office/drawing/2014/main" id="{9126D5F5-5A52-B468-965E-1D37375C7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275B7AF-8756-B8D5-05F5-B71D74ED236D}"/>
              </a:ext>
            </a:extLst>
          </p:cNvPr>
          <p:cNvCxnSpPr>
            <a:cxnSpLocks/>
          </p:cNvCxnSpPr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现代前端入门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准备工作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下载脚手架代码；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删除脚手架中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相关的内容；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 startAt="4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测试脚手架是否运行正常。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FCFDBA9-134A-48DF-C8E6-360BE74AEE1B}"/>
              </a:ext>
            </a:extLst>
          </p:cNvPr>
          <p:cNvSpPr txBox="1"/>
          <p:nvPr/>
        </p:nvSpPr>
        <p:spPr>
          <a:xfrm>
            <a:off x="3894446" y="4158858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关于配置和运行脚手架，请观看现场演示</a:t>
            </a:r>
          </a:p>
        </p:txBody>
      </p:sp>
    </p:spTree>
    <p:extLst>
      <p:ext uri="{BB962C8B-B14F-4D97-AF65-F5344CB8AC3E}">
        <p14:creationId xmlns:p14="http://schemas.microsoft.com/office/powerpoint/2010/main" val="26519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FE05D0-247D-6169-3C18-6BF8A4E8BCD9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465087-4103-6287-DF57-18D4E709B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C7048B4-F356-C642-BAEF-2D2FD5D71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14" t="48307" b="17197"/>
            <a:stretch/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341F519-7622-0DAD-2FCC-FBA2BF221379}"/>
              </a:ext>
            </a:extLst>
          </p:cNvPr>
          <p:cNvSpPr txBox="1"/>
          <p:nvPr/>
        </p:nvSpPr>
        <p:spPr>
          <a:xfrm>
            <a:off x="1051034" y="2072804"/>
            <a:ext cx="9540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现在前端入门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D62D41-3AA4-C1C7-1682-79C7AF103795}"/>
              </a:ext>
            </a:extLst>
          </p:cNvPr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61B3888-3644-E0A7-82C6-A72B31E4AC92}"/>
                </a:ext>
              </a:extLst>
            </p:cNvPr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2258B8F-FDF5-BDD7-1555-1CB97573F397}"/>
                </a:ext>
              </a:extLst>
            </p:cNvPr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实验五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E86D91-BD3C-653D-FD07-6EEDAFB42D81}"/>
              </a:ext>
            </a:extLst>
          </p:cNvPr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77A4490-8767-D402-623F-E9188957D069}"/>
                </a:ext>
              </a:extLst>
            </p:cNvPr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B8D8EB7-8744-352F-A87C-0C8A30D9B114}"/>
                </a:ext>
              </a:extLst>
            </p:cNvPr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322E8FC-D1CD-EFDC-6F8C-05A06B8933E9}"/>
              </a:ext>
            </a:extLst>
          </p:cNvPr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6AF7810-46E0-3480-8DA1-934953571161}"/>
              </a:ext>
            </a:extLst>
          </p:cNvPr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>
            <a:extLst>
              <a:ext uri="{FF2B5EF4-FFF2-40B4-BE49-F238E27FC236}">
                <a16:creationId xmlns:a16="http://schemas.microsoft.com/office/drawing/2014/main" id="{9126D5F5-5A52-B468-965E-1D37375C7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275B7AF-8756-B8D5-05F5-B71D74ED236D}"/>
              </a:ext>
            </a:extLst>
          </p:cNvPr>
          <p:cNvCxnSpPr>
            <a:cxnSpLocks/>
          </p:cNvCxnSpPr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97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序</a:t>
                  </a: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作业提交时间和地点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B8CCA2-4279-4DF1-2406-F2F0D86DE96D}"/>
              </a:ext>
            </a:extLst>
          </p:cNvPr>
          <p:cNvGrpSpPr/>
          <p:nvPr/>
        </p:nvGrpSpPr>
        <p:grpSpPr>
          <a:xfrm>
            <a:off x="834580" y="1604135"/>
            <a:ext cx="1136990" cy="544010"/>
            <a:chOff x="6454817" y="1794077"/>
            <a:chExt cx="2156749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B4FC0B2-9658-94EE-7932-643E500CF60A}"/>
              </a:ext>
            </a:extLst>
          </p:cNvPr>
          <p:cNvGrpSpPr/>
          <p:nvPr/>
        </p:nvGrpSpPr>
        <p:grpSpPr>
          <a:xfrm>
            <a:off x="1971570" y="4593653"/>
            <a:ext cx="8248860" cy="1883786"/>
            <a:chOff x="1725692" y="4593653"/>
            <a:chExt cx="8248860" cy="1883786"/>
          </a:xfrm>
        </p:grpSpPr>
        <p:pic>
          <p:nvPicPr>
            <p:cNvPr id="28" name="图片 27" descr="绿色的植物&#10;&#10;描述已自动生成">
              <a:extLst>
                <a:ext uri="{FF2B5EF4-FFF2-40B4-BE49-F238E27FC236}">
                  <a16:creationId xmlns:a16="http://schemas.microsoft.com/office/drawing/2014/main" id="{C6210EE8-7D64-1587-D3A0-7645CCE73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692" y="4593653"/>
              <a:ext cx="2960235" cy="1883786"/>
            </a:xfrm>
            <a:prstGeom prst="rect">
              <a:avLst/>
            </a:prstGeom>
          </p:spPr>
        </p:pic>
        <p:pic>
          <p:nvPicPr>
            <p:cNvPr id="36" name="图片 35" descr="绿色的植物&#10;&#10;描述已自动生成">
              <a:extLst>
                <a:ext uri="{FF2B5EF4-FFF2-40B4-BE49-F238E27FC236}">
                  <a16:creationId xmlns:a16="http://schemas.microsoft.com/office/drawing/2014/main" id="{0F3AB4BA-2C5A-3077-A089-4411BF48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4317" y="4593653"/>
              <a:ext cx="2960235" cy="1883786"/>
            </a:xfrm>
            <a:prstGeom prst="rect">
              <a:avLst/>
            </a:prstGeom>
          </p:spPr>
        </p:pic>
      </p:grpSp>
      <p:pic>
        <p:nvPicPr>
          <p:cNvPr id="39" name="图片 38" descr="图片包含 徽标&#10;&#10;描述已自动生成">
            <a:extLst>
              <a:ext uri="{FF2B5EF4-FFF2-40B4-BE49-F238E27FC236}">
                <a16:creationId xmlns:a16="http://schemas.microsoft.com/office/drawing/2014/main" id="{49CA2F4C-1DD1-5D46-5579-57B7744B73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31" y="4461817"/>
            <a:ext cx="2222339" cy="22223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F5CC11-0582-AEA7-7AFD-F1D5054A3BCE}"/>
              </a:ext>
            </a:extLst>
          </p:cNvPr>
          <p:cNvSpPr txBox="1"/>
          <p:nvPr/>
        </p:nvSpPr>
        <p:spPr>
          <a:xfrm>
            <a:off x="2253672" y="17068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日截止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955D050-A649-ABC4-0674-82B073C864F7}"/>
              </a:ext>
            </a:extLst>
          </p:cNvPr>
          <p:cNvGrpSpPr/>
          <p:nvPr/>
        </p:nvGrpSpPr>
        <p:grpSpPr>
          <a:xfrm>
            <a:off x="878310" y="2387073"/>
            <a:ext cx="1136990" cy="544010"/>
            <a:chOff x="6454817" y="1794077"/>
            <a:chExt cx="2156749" cy="54401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7695623-BF89-363E-F7AD-B74630F53935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3CD10CD-AAFF-6757-C938-D701F846A9C7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691480F-B7EA-7C73-3E9F-89C33365902B}"/>
              </a:ext>
            </a:extLst>
          </p:cNvPr>
          <p:cNvSpPr txBox="1"/>
          <p:nvPr/>
        </p:nvSpPr>
        <p:spPr>
          <a:xfrm>
            <a:off x="2297402" y="24898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ftp://</a:t>
            </a:r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371E652-38D8-7C1A-8631-604E45E4133C}"/>
              </a:ext>
            </a:extLst>
          </p:cNvPr>
          <p:cNvGrpSpPr/>
          <p:nvPr/>
        </p:nvGrpSpPr>
        <p:grpSpPr>
          <a:xfrm>
            <a:off x="878310" y="3165946"/>
            <a:ext cx="1136990" cy="544010"/>
            <a:chOff x="6454817" y="1794077"/>
            <a:chExt cx="2156749" cy="54401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7FB4E36-A676-96D0-8E99-337C4876F5DB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0E38722-1221-A744-09DB-8A96AEBFCCA9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D413AED-74E8-3F0F-3A50-C6412256B6FD}"/>
              </a:ext>
            </a:extLst>
          </p:cNvPr>
          <p:cNvSpPr txBox="1"/>
          <p:nvPr/>
        </p:nvSpPr>
        <p:spPr>
          <a:xfrm>
            <a:off x="2297402" y="32686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5-</a:t>
            </a:r>
            <a:r>
              <a:rPr lang="zh-CN" altLang="en-US" b="0" i="0" dirty="0">
                <a:effectLst/>
                <a:latin typeface="-apple-system"/>
              </a:rPr>
              <a:t>群组编号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，内容物详见后文。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3DD6F9-71A2-6D3C-73C6-B2EA769C06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>
              <a:extLst>
                <a:ext uri="{FF2B5EF4-FFF2-40B4-BE49-F238E27FC236}">
                  <a16:creationId xmlns:a16="http://schemas.microsoft.com/office/drawing/2014/main" id="{8EAA4883-AB0C-90C3-4BF6-2F83228E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E4B1FA-1B3B-5DFD-02DB-E2A2FF62B892}"/>
                </a:ext>
              </a:extLst>
            </p:cNvPr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EABBA05-BABC-E13F-1077-47A1FB49F034}"/>
              </a:ext>
            </a:extLst>
          </p:cNvPr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身份验证模块的实现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2E962B-DC8D-4358-49E1-A0F89112AE2C}"/>
              </a:ext>
            </a:extLst>
          </p:cNvPr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217D7B-30BB-DC33-9E53-B1262FC0C93E}"/>
                </a:ext>
              </a:extLst>
            </p:cNvPr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A902D0-5152-CD04-2675-3A505451A304}"/>
                </a:ext>
              </a:extLst>
            </p:cNvPr>
            <p:cNvCxnSpPr>
              <a:cxnSpLocks/>
            </p:cNvCxnSpPr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17B0C-1CBC-A23D-D6E9-6F5E0F551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F2C1-55AF-DEE6-0F89-2F68A52AAEE7}"/>
              </a:ext>
            </a:extLst>
          </p:cNvPr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磨刀不误砍柴功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>
            <a:extLst>
              <a:ext uri="{FF2B5EF4-FFF2-40B4-BE49-F238E27FC236}">
                <a16:creationId xmlns:a16="http://schemas.microsoft.com/office/drawing/2014/main" id="{DC7E4160-D20B-AD2B-6BAF-75F9E69FA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5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身份验证模块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补齐设计文档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按照上一次实验的规格补齐身份验证模块的设计文档；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将身份验证模块中的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UserStore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换成数据库；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在更换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UserStore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时，仅本次实验中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尽可能不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修改除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UserStore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以外的任何代码！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在身份验证模块完成后，再将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UserStore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替换回原来的；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检查更换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UserStore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时，是否修改了除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UserStore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以外的任何代码。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638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身份验证模块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779836"/>
            <a:chOff x="1037996" y="1888516"/>
            <a:chExt cx="10113480" cy="77983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2" y="1960466"/>
              <a:ext cx="97339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课堂演示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A2B8AD0-0B85-9823-6298-30E9A868B6F4}"/>
              </a:ext>
            </a:extLst>
          </p:cNvPr>
          <p:cNvSpPr txBox="1"/>
          <p:nvPr/>
        </p:nvSpPr>
        <p:spPr>
          <a:xfrm>
            <a:off x="3894446" y="3244334"/>
            <a:ext cx="41088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将仓库更换为数据库，请观看现场演示</a:t>
            </a:r>
          </a:p>
        </p:txBody>
      </p:sp>
    </p:spTree>
    <p:extLst>
      <p:ext uri="{BB962C8B-B14F-4D97-AF65-F5344CB8AC3E}">
        <p14:creationId xmlns:p14="http://schemas.microsoft.com/office/powerpoint/2010/main" val="205568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3DD6F9-71A2-6D3C-73C6-B2EA769C06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>
              <a:extLst>
                <a:ext uri="{FF2B5EF4-FFF2-40B4-BE49-F238E27FC236}">
                  <a16:creationId xmlns:a16="http://schemas.microsoft.com/office/drawing/2014/main" id="{8EAA4883-AB0C-90C3-4BF6-2F83228E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E4B1FA-1B3B-5DFD-02DB-E2A2FF62B892}"/>
                </a:ext>
              </a:extLst>
            </p:cNvPr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EABBA05-BABC-E13F-1077-47A1FB49F034}"/>
              </a:ext>
            </a:extLst>
          </p:cNvPr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前端入门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2E962B-DC8D-4358-49E1-A0F89112AE2C}"/>
              </a:ext>
            </a:extLst>
          </p:cNvPr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217D7B-30BB-DC33-9E53-B1262FC0C93E}"/>
                </a:ext>
              </a:extLst>
            </p:cNvPr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A902D0-5152-CD04-2675-3A505451A304}"/>
                </a:ext>
              </a:extLst>
            </p:cNvPr>
            <p:cNvCxnSpPr>
              <a:cxnSpLocks/>
            </p:cNvCxnSpPr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17B0C-1CBC-A23D-D6E9-6F5E0F551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F2C1-55AF-DEE6-0F89-2F68A52AAEE7}"/>
              </a:ext>
            </a:extLst>
          </p:cNvPr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自顶向下，逐步细化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>
            <a:extLst>
              <a:ext uri="{FF2B5EF4-FFF2-40B4-BE49-F238E27FC236}">
                <a16:creationId xmlns:a16="http://schemas.microsoft.com/office/drawing/2014/main" id="{DC7E4160-D20B-AD2B-6BAF-75F9E69FA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4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现代前端入门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前端的大致种类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37828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仅客户端，例如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自带的计算器，图画板。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PowerPoint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服务器，例如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，微信等。手机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也属于客户端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服务器结构（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Client/Server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：这种结构可以最大程度调用计算机硬件（特别是显示卡）的能力。所以，对于硬件有高要求的应用程序基本使用此种结构。例如：各种图形处理软件，大型游戏软件等。这种结构可以轻松掌握用户流量，在安装量达到标准后，有极大的价值，例如：微博等社交软件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劣势：这种结构的更新困难，往往需要开发者制作安装包，更新包等。同时这种结构的软件跨平台非常困难。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浏览器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服务器，所有网站均属于此种结构。（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Browser/Server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这种架构的优势和劣势正好于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结构相反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107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现代前端入门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前端的大致种类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3367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现代前端，以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Html5 + CSS3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为页面设计的跨平台前端。主要服务于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B/S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结构，也可以通过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electron.js, HBuilderX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等手段将其编译为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结构，甚至仅客户端的结构；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优势：跨平台，一次编码即可同时运行在不同计算机系统（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MacOS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等），不同手机系统（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等）上。例如：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，网易云音乐等；学习成本低，由于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H5+CSS3+ES7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的组合可以用于包括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C/S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B/S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在内的各种前端场合，所以仅学习三门语言就可以通吃大多数场景。反之，如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Winform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WPF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MFC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等旧时代前端项目，往往仅能运行在一种系统的一种场景下。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劣势：调起计算机硬件性能极不方便；跨平台会有兼容性问题难处理；对于新手上路不友好。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8993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现代前端入门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准备工作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2120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Visual Studio Code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，或者其它支持现在前端的编译器。如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HBuilderX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Notepad++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Ecllipse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Node.js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命令的镜像源，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npm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config set registry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https://registry.npmmirror.com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E2E3A8-9C34-83DD-C11A-4F41878F2A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8628" y="3824415"/>
            <a:ext cx="6942857" cy="20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29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U5NjM4NmJjNzJiMzBlOTQzODViNzc1OWZhZDA2NWUifQ=="/>
  <p:tag name="KSO_WPP_MARK_KEY" val="c810e0e7-3491-4994-9f68-82e6dfba181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思源黑体 CN Regular"/>
        <a:ea typeface="思源黑体 CN Regular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2340</TotalTime>
  <Words>637</Words>
  <Application>Microsoft Office PowerPoint</Application>
  <PresentationFormat>宽屏</PresentationFormat>
  <Paragraphs>64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-apple-system</vt:lpstr>
      <vt:lpstr>思源黑体 CN Regular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懒猫不减肥</dc:creator>
  <cp:lastModifiedBy>tf337</cp:lastModifiedBy>
  <cp:revision>230</cp:revision>
  <dcterms:created xsi:type="dcterms:W3CDTF">2020-12-30T07:28:00Z</dcterms:created>
  <dcterms:modified xsi:type="dcterms:W3CDTF">2023-11-09T23:29:23Z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D2728166A0FC4A0D8FC91A831DD064BF</vt:lpwstr>
  </property>
  <property fmtid="{D5CDD505-2E9C-101B-9397-08002B2CF9AE}" pid="3" name="KSOProductBuildVer">
    <vt:lpwstr>2052-11.1.0.14309</vt:lpwstr>
  </property>
</Properties>
</file>